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3B17F-246F-41EB-AE77-219E969B2143}" v="521" dt="2025-05-23T19:49:14.414"/>
    <p1510:client id="{DA474232-5F87-6B88-B766-47295F68903C}" v="3" dt="2025-05-23T20:40:00.8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Deaths</a:t>
            </a:r>
            <a:r>
              <a:rPr lang="en-US" baseline="0"/>
              <a:t> Per Year Worldwide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114372750280115"/>
          <c:y val="0.15728054953128556"/>
          <c:w val="0.72758908745672124"/>
          <c:h val="0.6296384318315159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3"/>
                <c:pt idx="0">
                  <c:v>HIV</c:v>
                </c:pt>
                <c:pt idx="1">
                  <c:v>Malaria</c:v>
                </c:pt>
                <c:pt idx="2">
                  <c:v>Tuberculosis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_(* #,##0_);_(* \(#,##0\);_(* &quot;-&quot;_);_(@_)">
                  <c:v>630000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50-4F7A-A8D1-960CE9C6A5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3"/>
                <c:pt idx="0">
                  <c:v>HIV</c:v>
                </c:pt>
                <c:pt idx="1">
                  <c:v>Malaria</c:v>
                </c:pt>
                <c:pt idx="2">
                  <c:v>Tuberculosis</c:v>
                </c:pt>
              </c:strCache>
            </c:strRef>
          </c:cat>
          <c:val>
            <c:numRef>
              <c:f>Sheet1!$C$2:$C$5</c:f>
              <c:numCache>
                <c:formatCode>_(* #,##0_);_(* \(#,##0\);_(* "-"_);_(@_)</c:formatCode>
                <c:ptCount val="4"/>
                <c:pt idx="1">
                  <c:v>600000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50-4F7A-A8D1-960CE9C6A5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3"/>
                <c:pt idx="0">
                  <c:v>HIV</c:v>
                </c:pt>
                <c:pt idx="1">
                  <c:v>Malaria</c:v>
                </c:pt>
                <c:pt idx="2">
                  <c:v>Tuberculosis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_(* #,##0_);_(* \(#,##0\);_(* &quot;-&quot;_);_(@_)">
                  <c:v>1300000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50-4F7A-A8D1-960CE9C6A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2512272"/>
        <c:axId val="372514192"/>
        <c:axId val="0"/>
      </c:bar3DChart>
      <c:catAx>
        <c:axId val="37251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514192"/>
        <c:crosses val="autoZero"/>
        <c:auto val="1"/>
        <c:lblAlgn val="ctr"/>
        <c:lblOffset val="100"/>
        <c:noMultiLvlLbl val="0"/>
      </c:catAx>
      <c:valAx>
        <c:axId val="37251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51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pal Stock Photos, Pictures &amp; Royalty-Free Images - iStock">
            <a:extLst>
              <a:ext uri="{FF2B5EF4-FFF2-40B4-BE49-F238E27FC236}">
                <a16:creationId xmlns:a16="http://schemas.microsoft.com/office/drawing/2014/main" id="{751C63D9-578F-8302-54F5-51A57B620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" y="-856063"/>
            <a:ext cx="12411026" cy="834438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6350" y="718559"/>
            <a:ext cx="7371871" cy="1193504"/>
          </a:xfrm>
        </p:spPr>
        <p:txBody>
          <a:bodyPr>
            <a:normAutofit/>
          </a:bodyPr>
          <a:lstStyle/>
          <a:p>
            <a:r>
              <a:rPr lang="en-US" b="1"/>
              <a:t>Tuberculosis in Nepal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9674" y="2398602"/>
            <a:ext cx="7656761" cy="3519751"/>
          </a:xfrm>
        </p:spPr>
        <p:txBody>
          <a:bodyPr>
            <a:normAutofit fontScale="92500"/>
          </a:bodyPr>
          <a:lstStyle/>
          <a:p>
            <a:pPr algn="l"/>
            <a:r>
              <a:rPr lang="en-US"/>
              <a:t>Defeating the world’s most deadly infectious disease in Nepal</a:t>
            </a:r>
          </a:p>
          <a:p>
            <a:pPr algn="l"/>
            <a:endParaRPr lang="en-US"/>
          </a:p>
          <a:p>
            <a:pPr algn="l"/>
            <a:r>
              <a:rPr lang="en-US"/>
              <a:t>Is  a first step to beating TB back worldwide</a:t>
            </a:r>
          </a:p>
          <a:p>
            <a:pPr algn="l"/>
            <a:endParaRPr lang="en-US"/>
          </a:p>
          <a:p>
            <a:pPr algn="l"/>
            <a:r>
              <a:rPr lang="en-US"/>
              <a:t>And you can help</a:t>
            </a:r>
          </a:p>
          <a:p>
            <a:pPr algn="l"/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   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357A2A-5BD5-F8E7-7DFB-EDF477BEA0C7}"/>
              </a:ext>
            </a:extLst>
          </p:cNvPr>
          <p:cNvSpPr txBox="1"/>
          <p:nvPr/>
        </p:nvSpPr>
        <p:spPr>
          <a:xfrm>
            <a:off x="1235149" y="5174925"/>
            <a:ext cx="10956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So little money does so much good to avert so much human suffering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x_id-E751324A-9D27-4897-A098-8CDE5DEDFFD4" descr="Image.png">
            <a:extLst>
              <a:ext uri="{FF2B5EF4-FFF2-40B4-BE49-F238E27FC236}">
                <a16:creationId xmlns:a16="http://schemas.microsoft.com/office/drawing/2014/main" id="{2276FA46-C3E6-44E1-C732-52281A50B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01" y="33337"/>
            <a:ext cx="12036609" cy="810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934516-B6D4-AB62-9570-2C88F9221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Does not Need to Happen!!!!!!</a:t>
            </a:r>
          </a:p>
        </p:txBody>
      </p:sp>
      <p:graphicFrame>
        <p:nvGraphicFramePr>
          <p:cNvPr id="14" name="Content Placeholder 10">
            <a:extLst>
              <a:ext uri="{FF2B5EF4-FFF2-40B4-BE49-F238E27FC236}">
                <a16:creationId xmlns:a16="http://schemas.microsoft.com/office/drawing/2014/main" id="{F57F2B14-03DA-AFF4-2C63-991759FB81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584318"/>
              </p:ext>
            </p:extLst>
          </p:nvPr>
        </p:nvGraphicFramePr>
        <p:xfrm>
          <a:off x="990600" y="1978025"/>
          <a:ext cx="3963549" cy="3959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9FD6F0A8-4029-7CFD-512A-5AECBA9A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5074" y="1782079"/>
            <a:ext cx="4576594" cy="49909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/>
              <a:t>TB almost invisibly rare in wealthier countries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TB concentrated in lower income countries in South Asia, Africa, Indonesia and Latin America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Treatment of active TB is prohibitively expensive public health solution for poor countries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Nepal (population 27 MM):</a:t>
            </a:r>
          </a:p>
          <a:p>
            <a:pPr marL="0" indent="0">
              <a:buNone/>
            </a:pPr>
            <a:r>
              <a:rPr lang="en-US" sz="2000"/>
              <a:t>    16,000 deaths per year</a:t>
            </a:r>
          </a:p>
          <a:p>
            <a:pPr marL="0" indent="0">
              <a:buNone/>
            </a:pPr>
            <a:r>
              <a:rPr lang="en-US" sz="2000"/>
              <a:t>     68,000 active cases</a:t>
            </a:r>
          </a:p>
          <a:p>
            <a:pPr marL="0" indent="0">
              <a:buNone/>
            </a:pPr>
            <a:r>
              <a:rPr lang="en-US" sz="2000"/>
              <a:t>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D1F3D-EEFF-E125-D146-DDA2000C0127}"/>
              </a:ext>
            </a:extLst>
          </p:cNvPr>
          <p:cNvSpPr txBox="1"/>
          <p:nvPr/>
        </p:nvSpPr>
        <p:spPr>
          <a:xfrm>
            <a:off x="1786268" y="5768478"/>
            <a:ext cx="309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( 1.3 Million deaths last year from almost 10 million active TB cases)</a:t>
            </a:r>
          </a:p>
        </p:txBody>
      </p:sp>
    </p:spTree>
    <p:extLst>
      <p:ext uri="{BB962C8B-B14F-4D97-AF65-F5344CB8AC3E}">
        <p14:creationId xmlns:p14="http://schemas.microsoft.com/office/powerpoint/2010/main" val="1692407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d-A64B6196-D019-4EA4-97DB-B261D276A5A5" descr="Image.jpeg">
            <a:extLst>
              <a:ext uri="{FF2B5EF4-FFF2-40B4-BE49-F238E27FC236}">
                <a16:creationId xmlns:a16="http://schemas.microsoft.com/office/drawing/2014/main" id="{574191C3-E889-13F6-E53B-62B35FF3F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2" y="628939"/>
            <a:ext cx="3702289" cy="575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3D9841-286D-7C21-B148-44B1F51A1705}"/>
              </a:ext>
            </a:extLst>
          </p:cNvPr>
          <p:cNvSpPr txBox="1"/>
          <p:nvPr/>
        </p:nvSpPr>
        <p:spPr>
          <a:xfrm>
            <a:off x="5857764" y="1944583"/>
            <a:ext cx="4306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New Best Seller argues that TB is not primarily caused  by bacteria but by human choices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We hope that this pilot program will lead to saving millions of lives and hospitalizations worldwide  over the years ahead</a:t>
            </a:r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255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mage">
            <a:extLst>
              <a:ext uri="{FF2B5EF4-FFF2-40B4-BE49-F238E27FC236}">
                <a16:creationId xmlns:a16="http://schemas.microsoft.com/office/drawing/2014/main" id="{184F8E3D-E653-ADC3-D420-CF9A2B30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831"/>
            <a:ext cx="11908465" cy="848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A5282-D5AE-E203-4E2A-C0ABA194F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4613" y="648586"/>
            <a:ext cx="9112147" cy="56671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/>
          </a:p>
          <a:p>
            <a:pPr lvl="1"/>
            <a:r>
              <a:rPr lang="en-US" sz="3300"/>
              <a:t>The challenges:</a:t>
            </a:r>
          </a:p>
          <a:p>
            <a:pPr lvl="1"/>
            <a:endParaRPr lang="en-US"/>
          </a:p>
          <a:p>
            <a:pPr lvl="2"/>
            <a:r>
              <a:rPr lang="en-US"/>
              <a:t>No vaccine available or likely soon</a:t>
            </a:r>
          </a:p>
          <a:p>
            <a:pPr lvl="2"/>
            <a:r>
              <a:rPr lang="en-US"/>
              <a:t>Treating Active TB effectively prohibitively expensive for poor countries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1"/>
            <a:r>
              <a:rPr lang="en-US" sz="3300"/>
              <a:t>The opportunity</a:t>
            </a:r>
          </a:p>
          <a:p>
            <a:pPr lvl="2"/>
            <a:r>
              <a:rPr lang="en-US"/>
              <a:t>90% of TB is latent and symptom free</a:t>
            </a:r>
          </a:p>
          <a:p>
            <a:pPr lvl="2"/>
            <a:r>
              <a:rPr lang="en-US"/>
              <a:t>Latent TB is inexpensive to treat</a:t>
            </a:r>
          </a:p>
          <a:p>
            <a:pPr lvl="2"/>
            <a:r>
              <a:rPr lang="en-US"/>
              <a:t>Widespread in Nepal and high TB areas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1"/>
            <a:r>
              <a:rPr lang="en-US" sz="3100"/>
              <a:t>The concept:</a:t>
            </a:r>
          </a:p>
          <a:p>
            <a:pPr lvl="2"/>
            <a:r>
              <a:rPr lang="en-US"/>
              <a:t>Contact trace those with active TB. </a:t>
            </a:r>
          </a:p>
          <a:p>
            <a:pPr lvl="2"/>
            <a:r>
              <a:rPr lang="en-US"/>
              <a:t>Test for latent  (symptom free) TB</a:t>
            </a:r>
          </a:p>
          <a:p>
            <a:pPr lvl="2"/>
            <a:r>
              <a:rPr lang="en-US"/>
              <a:t>Treat (inexpensively) when identified  (90% effective)</a:t>
            </a:r>
          </a:p>
          <a:p>
            <a:pPr lvl="2"/>
            <a:r>
              <a:rPr lang="en-US"/>
              <a:t>Prevent active TB</a:t>
            </a:r>
          </a:p>
          <a:p>
            <a:pPr lvl="2"/>
            <a:r>
              <a:rPr lang="en-US"/>
              <a:t>Overtime latent TB rates fall community wide, costs come down, suffering </a:t>
            </a:r>
          </a:p>
          <a:p>
            <a:pPr lvl="1"/>
            <a:endParaRPr lang="en-US"/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3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DE6C8E8D-4BE4-3E83-8D19-655D039F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78"/>
            <a:ext cx="12287251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63E716-82F7-866C-A64E-62D38C93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Proven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C3FA7-394E-D611-DC42-0ED17D63E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TB virtually wiped out in Inuit communities in Alaska with this approach</a:t>
            </a:r>
          </a:p>
          <a:p>
            <a:endParaRPr lang="en-US"/>
          </a:p>
          <a:p>
            <a:r>
              <a:rPr lang="en-US"/>
              <a:t>High interest in testing and solid treatment compliance when a close family member or friend dangerously ill</a:t>
            </a:r>
          </a:p>
          <a:p>
            <a:endParaRPr lang="en-US"/>
          </a:p>
          <a:p>
            <a:r>
              <a:rPr lang="en-US"/>
              <a:t>Needs proof of concept in developing world setting</a:t>
            </a:r>
          </a:p>
          <a:p>
            <a:endParaRPr lang="en-US"/>
          </a:p>
          <a:p>
            <a:r>
              <a:rPr lang="en-US"/>
              <a:t>Nepal is the ideal venue</a:t>
            </a:r>
          </a:p>
          <a:p>
            <a:pPr lvl="1"/>
            <a:r>
              <a:rPr lang="en-US"/>
              <a:t>High incidence</a:t>
            </a:r>
          </a:p>
          <a:p>
            <a:pPr lvl="1"/>
            <a:r>
              <a:rPr lang="en-US"/>
              <a:t>Low HIV </a:t>
            </a:r>
            <a:r>
              <a:rPr lang="en-US" err="1"/>
              <a:t>comorbitity</a:t>
            </a:r>
            <a:endParaRPr lang="en-US"/>
          </a:p>
          <a:p>
            <a:pPr lvl="1"/>
            <a:r>
              <a:rPr lang="en-US"/>
              <a:t>Decent  community health network</a:t>
            </a:r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8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d-5300D35D-E27B-4A66-919A-F51210FD45EB" descr="Image.png">
            <a:extLst>
              <a:ext uri="{FF2B5EF4-FFF2-40B4-BE49-F238E27FC236}">
                <a16:creationId xmlns:a16="http://schemas.microsoft.com/office/drawing/2014/main" id="{43B5AE86-EB43-E160-35CE-A6FE5169F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6" y="67158"/>
            <a:ext cx="11887060" cy="745475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91576D-714D-F474-729E-0A185EB4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0D303-2400-032B-2BAD-7DD395A74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Roll out in 4 districts in Nepal over 3 years</a:t>
            </a:r>
          </a:p>
          <a:p>
            <a:endParaRPr lang="en-US"/>
          </a:p>
          <a:p>
            <a:r>
              <a:rPr lang="en-US"/>
              <a:t>Cost: Less than $2 million</a:t>
            </a:r>
          </a:p>
          <a:p>
            <a:endParaRPr lang="en-US"/>
          </a:p>
          <a:p>
            <a:r>
              <a:rPr lang="en-US"/>
              <a:t>Use data to raise $40 million to roll out across Nepal and raise funds for other high incidence regions</a:t>
            </a:r>
          </a:p>
          <a:p>
            <a:endParaRPr lang="en-US"/>
          </a:p>
          <a:p>
            <a:r>
              <a:rPr lang="en-US"/>
              <a:t>Raise awareness to lead to similar programs across high TB regions</a:t>
            </a:r>
          </a:p>
          <a:p>
            <a:endParaRPr lang="en-US"/>
          </a:p>
          <a:p>
            <a:endParaRPr lang="en-US"/>
          </a:p>
          <a:p>
            <a:pPr marL="45720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97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64F1C-FAF2-2095-D87E-AD93ABB8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Cost Effectiveness of Pilot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8EE60-682C-DFA7-6362-295C28105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</p:spPr>
        <p:txBody>
          <a:bodyPr>
            <a:normAutofit lnSpcReduction="10000"/>
          </a:bodyPr>
          <a:lstStyle/>
          <a:p>
            <a:r>
              <a:rPr lang="en-US"/>
              <a:t>Target:</a:t>
            </a:r>
          </a:p>
          <a:p>
            <a:pPr lvl="1"/>
            <a:r>
              <a:rPr lang="en-US"/>
              <a:t>150-250 lives saved  </a:t>
            </a:r>
          </a:p>
          <a:p>
            <a:pPr lvl="1"/>
            <a:endParaRPr lang="en-US"/>
          </a:p>
          <a:p>
            <a:pPr lvl="1"/>
            <a:r>
              <a:rPr lang="en-US"/>
              <a:t>1000-1800 active cases prevented </a:t>
            </a:r>
          </a:p>
          <a:p>
            <a:pPr lvl="2"/>
            <a:r>
              <a:rPr lang="en-US"/>
              <a:t>These hospitalizations and treatments would cost $_____ in Nepal</a:t>
            </a:r>
          </a:p>
          <a:p>
            <a:pPr lvl="2"/>
            <a:r>
              <a:rPr lang="en-US"/>
              <a:t>If factored in, the net cost of the $ 2 million program about $_____</a:t>
            </a:r>
          </a:p>
          <a:p>
            <a:pPr lvl="2"/>
            <a:endParaRPr lang="en-US"/>
          </a:p>
          <a:p>
            <a:pPr lvl="1"/>
            <a:r>
              <a:rPr lang="en-US"/>
              <a:t>Cost per life saved + hospitalization prevented</a:t>
            </a:r>
          </a:p>
          <a:p>
            <a:pPr lvl="2"/>
            <a:r>
              <a:rPr lang="en-US"/>
              <a:t> about $1000</a:t>
            </a:r>
          </a:p>
          <a:p>
            <a:pPr lvl="2"/>
            <a:r>
              <a:rPr lang="en-US"/>
              <a:t>About $_________ net of  prevented treatment costs of active TB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2ECB2E-B0DD-9357-4E2F-1012650E12CF}"/>
              </a:ext>
            </a:extLst>
          </p:cNvPr>
          <p:cNvSpPr txBox="1"/>
          <p:nvPr/>
        </p:nvSpPr>
        <p:spPr>
          <a:xfrm>
            <a:off x="707066" y="5560828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All this for $2 million</a:t>
            </a:r>
          </a:p>
          <a:p>
            <a:pPr algn="ctr"/>
            <a:r>
              <a:rPr lang="en-US" sz="2800" b="1"/>
              <a:t>Hard to avert so much suffering anywhere for so little</a:t>
            </a:r>
          </a:p>
        </p:txBody>
      </p:sp>
    </p:spTree>
    <p:extLst>
      <p:ext uri="{BB962C8B-B14F-4D97-AF65-F5344CB8AC3E}">
        <p14:creationId xmlns:p14="http://schemas.microsoft.com/office/powerpoint/2010/main" val="630009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3A9F0-C5BB-CD77-3819-8A7844986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3" y="365125"/>
            <a:ext cx="11029507" cy="1325563"/>
          </a:xfrm>
        </p:spPr>
        <p:txBody>
          <a:bodyPr/>
          <a:lstStyle/>
          <a:p>
            <a:r>
              <a:rPr lang="en-US"/>
              <a:t>Effective Proven team and implementation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193D6-EEC4-DDD3-B375-6C0E82690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Detailed CV’s, Budgets, etc. available</a:t>
            </a:r>
          </a:p>
          <a:p>
            <a:r>
              <a:rPr lang="en-US"/>
              <a:t>Dr. Buddha </a:t>
            </a:r>
            <a:r>
              <a:rPr lang="en-US" err="1"/>
              <a:t>Basnyat</a:t>
            </a:r>
            <a:endParaRPr lang="en-US"/>
          </a:p>
          <a:p>
            <a:pPr lvl="1"/>
            <a:r>
              <a:rPr lang="en-US"/>
              <a:t>Nepali (Kathmandu)Doctor, US trained.  Specialized in infectious diseases (TB, typhoid).  Published in Lancet, BMJ,NEMJ, numerous peer reviewed articles. Principal investigator for numerous studies. Trustee for Royal Society of Tropical Medicine.</a:t>
            </a:r>
          </a:p>
          <a:p>
            <a:r>
              <a:rPr lang="en-US"/>
              <a:t>Dr. Max Caws, PhD, </a:t>
            </a:r>
          </a:p>
          <a:p>
            <a:pPr lvl="1"/>
            <a:r>
              <a:rPr lang="en-US"/>
              <a:t>Senior researcher in TB at Liverpool School of Tropical Medicine. Principal investigator for IMPACT TB consortium to </a:t>
            </a:r>
            <a:r>
              <a:rPr lang="en-US" err="1"/>
              <a:t>scal</a:t>
            </a:r>
            <a:r>
              <a:rPr lang="en-US"/>
              <a:t> up and develop evidence to inform policy decisions for national TB programs in Vietnam and Nepal.  Published over 100 peer reviewed articles.</a:t>
            </a:r>
          </a:p>
          <a:p>
            <a:r>
              <a:rPr lang="en-US"/>
              <a:t>Detailed budget available for health staff, community supervision, testing, treatment, administration, etc.</a:t>
            </a:r>
          </a:p>
        </p:txBody>
      </p:sp>
    </p:spTree>
    <p:extLst>
      <p:ext uri="{BB962C8B-B14F-4D97-AF65-F5344CB8AC3E}">
        <p14:creationId xmlns:p14="http://schemas.microsoft.com/office/powerpoint/2010/main" val="994969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x_x_id-BCDB1910-6E08-4244-8D64-AE2D71424256" descr="Image.png">
            <a:extLst>
              <a:ext uri="{FF2B5EF4-FFF2-40B4-BE49-F238E27FC236}">
                <a16:creationId xmlns:a16="http://schemas.microsoft.com/office/drawing/2014/main" id="{72435284-4E15-3554-1896-88EAF8E8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" y="-1094046"/>
            <a:ext cx="12153014" cy="795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C3F66-81A9-5C36-FE05-F2AA53BCB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476" y="2144602"/>
            <a:ext cx="11201464" cy="3139810"/>
          </a:xfrm>
        </p:spPr>
        <p:txBody>
          <a:bodyPr/>
          <a:lstStyle/>
          <a:p>
            <a:r>
              <a:rPr lang="en-US"/>
              <a:t>Make tax deductible donations to </a:t>
            </a:r>
          </a:p>
          <a:p>
            <a:pPr marL="0" indent="0">
              <a:buNone/>
            </a:pPr>
            <a:r>
              <a:rPr lang="en-US"/>
              <a:t>(insert detailed information)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For more information, contact: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AEE60-C956-7008-D65A-396F7BEB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Please Help</a:t>
            </a:r>
          </a:p>
        </p:txBody>
      </p:sp>
    </p:spTree>
    <p:extLst>
      <p:ext uri="{BB962C8B-B14F-4D97-AF65-F5344CB8AC3E}">
        <p14:creationId xmlns:p14="http://schemas.microsoft.com/office/powerpoint/2010/main" val="2537069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568</Words>
  <Application>Microsoft Office PowerPoint</Application>
  <PresentationFormat>Widescreen</PresentationFormat>
  <Paragraphs>93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Tuberculosis in Nepal</vt:lpstr>
      <vt:lpstr>This Does not Need to Happen!!!!!!</vt:lpstr>
      <vt:lpstr>PowerPoint Presentation</vt:lpstr>
      <vt:lpstr>PowerPoint Presentation</vt:lpstr>
      <vt:lpstr>A Proven Approach</vt:lpstr>
      <vt:lpstr>The Plan</vt:lpstr>
      <vt:lpstr>Cost Effectiveness of Pilot Program</vt:lpstr>
      <vt:lpstr>Effective Proven team and implementation plan</vt:lpstr>
      <vt:lpstr>Please Help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Dell</cp:lastModifiedBy>
  <cp:revision>4</cp:revision>
  <cp:lastPrinted>2025-05-23T19:50:17Z</cp:lastPrinted>
  <dcterms:created xsi:type="dcterms:W3CDTF">2025-05-23T15:32:14Z</dcterms:created>
  <dcterms:modified xsi:type="dcterms:W3CDTF">2025-05-23T20:57:09Z</dcterms:modified>
</cp:coreProperties>
</file>